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3" r:id="rId1"/>
    <p:sldMasterId id="2147483660" r:id="rId2"/>
  </p:sldMasterIdLst>
  <p:handoutMasterIdLst>
    <p:handoutMasterId r:id="rId14"/>
  </p:handoutMasterIdLst>
  <p:sldIdLst>
    <p:sldId id="272" r:id="rId3"/>
    <p:sldId id="273" r:id="rId4"/>
    <p:sldId id="274" r:id="rId5"/>
    <p:sldId id="275" r:id="rId6"/>
    <p:sldId id="408" r:id="rId7"/>
    <p:sldId id="276" r:id="rId8"/>
    <p:sldId id="277" r:id="rId9"/>
    <p:sldId id="278" r:id="rId10"/>
    <p:sldId id="279" r:id="rId11"/>
    <p:sldId id="280" r:id="rId12"/>
    <p:sldId id="281" r:id="rId13"/>
  </p:sldIdLst>
  <p:sldSz cx="12192000" cy="6858000"/>
  <p:notesSz cx="6797675" cy="9926638"/>
  <p:embeddedFontLst>
    <p:embeddedFont>
      <p:font typeface="Akrobat Bold" panose="00000800000000000000" charset="-52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Muller Bold" charset="-52"/>
      <p:bold r:id="rId22"/>
    </p:embeddedFont>
    <p:embeddedFont>
      <p:font typeface="Muller Regular" charset="-52"/>
      <p:regular r:id="rId23"/>
    </p:embeddedFont>
    <p:embeddedFont>
      <p:font typeface="PT Serif" panose="020A0603040505020204" pitchFamily="18" charset="-52"/>
      <p:regular r:id="rId24"/>
      <p:bold r:id="rId25"/>
      <p:italic r:id="rId26"/>
      <p:boldItalic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  <p:embeddedFont>
      <p:font typeface="Trebuchet MS" panose="020B0603020202020204" pitchFamily="34" charset="0"/>
      <p:regular r:id="rId32"/>
      <p:bold r:id="rId33"/>
      <p:italic r:id="rId34"/>
      <p:boldItalic r:id="rId3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413"/>
    <a:srgbClr val="DD302B"/>
    <a:srgbClr val="E7362C"/>
    <a:srgbClr val="CC112C"/>
    <a:srgbClr val="EA6511"/>
    <a:srgbClr val="F5E3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82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ableStyles" Target="tableStyles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00EF86A6-749F-9B41-2B2C-CB1A20B8C1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110067A-ECC9-BD96-A555-B7C68226EF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C2F5A-2ADB-4359-B252-A5B8E13796E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203D6F2-1841-6422-890D-B6B4DA592C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7F26156-3682-54C5-080B-971516D28E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8DFAE-C046-4196-84D2-E55E38C73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37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sv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5FE4ED-90F3-BFF5-8CA4-8A2CAFF42B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AEBA08-09C8-169E-28AA-E0D23419B8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B7BFB2-DA00-07F2-6DB7-5E177B4BE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622E50-FE07-5054-2CF3-07653255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E05F2F-CBFF-247E-DE7A-1E253C38D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932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9A71BE-6CEE-2F76-EDF5-A05AC3DDB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B6E0899-2B46-FE43-7DB3-1784B460B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626FBD-9D2B-77F8-8718-5696D5CEE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DE69F7-846E-9EDA-2CD5-191695484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91CF68-5A70-976A-8EEA-FDE3C1BEC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299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7732A1D-2124-EC45-2B02-4CE0DE033D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10807-DA32-09C3-0590-2A38DA5D41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D980B5-5B19-5BD8-0E12-EEAD3AA5B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6FC284-64AC-6205-D24D-48F39C4DE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F6CA1E-438C-A93C-A61E-5742E0FF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04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424928" y="3681983"/>
            <a:ext cx="4763770" cy="3176905"/>
          </a:xfrm>
          <a:custGeom>
            <a:avLst/>
            <a:gdLst/>
            <a:ahLst/>
            <a:cxnLst/>
            <a:rect l="l" t="t" r="r" b="b"/>
            <a:pathLst>
              <a:path w="4763770" h="3176904">
                <a:moveTo>
                  <a:pt x="4763516" y="0"/>
                </a:moveTo>
                <a:lnTo>
                  <a:pt x="0" y="3176586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182100" y="0"/>
            <a:ext cx="3007360" cy="6858000"/>
          </a:xfrm>
          <a:custGeom>
            <a:avLst/>
            <a:gdLst/>
            <a:ahLst/>
            <a:cxnLst/>
            <a:rect l="l" t="t" r="r" b="b"/>
            <a:pathLst>
              <a:path w="3007359" h="6858000">
                <a:moveTo>
                  <a:pt x="3006852" y="0"/>
                </a:moveTo>
                <a:lnTo>
                  <a:pt x="2042484" y="0"/>
                </a:lnTo>
                <a:lnTo>
                  <a:pt x="0" y="6858000"/>
                </a:lnTo>
                <a:lnTo>
                  <a:pt x="3006852" y="6858000"/>
                </a:lnTo>
                <a:lnTo>
                  <a:pt x="3006852" y="0"/>
                </a:lnTo>
                <a:close/>
              </a:path>
            </a:pathLst>
          </a:custGeom>
          <a:solidFill>
            <a:srgbClr val="90C225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9604335" y="0"/>
            <a:ext cx="2588260" cy="6858000"/>
          </a:xfrm>
          <a:custGeom>
            <a:avLst/>
            <a:gdLst/>
            <a:ahLst/>
            <a:cxnLst/>
            <a:rect l="l" t="t" r="r" b="b"/>
            <a:pathLst>
              <a:path w="2588259" h="6858000">
                <a:moveTo>
                  <a:pt x="2587665" y="0"/>
                </a:moveTo>
                <a:lnTo>
                  <a:pt x="0" y="0"/>
                </a:lnTo>
                <a:lnTo>
                  <a:pt x="1208191" y="6857999"/>
                </a:lnTo>
                <a:lnTo>
                  <a:pt x="2587665" y="6857999"/>
                </a:lnTo>
                <a:lnTo>
                  <a:pt x="2587665" y="0"/>
                </a:lnTo>
                <a:close/>
              </a:path>
            </a:pathLst>
          </a:custGeom>
          <a:solidFill>
            <a:srgbClr val="90C225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932164" y="3048000"/>
            <a:ext cx="3260090" cy="3810000"/>
          </a:xfrm>
          <a:custGeom>
            <a:avLst/>
            <a:gdLst/>
            <a:ahLst/>
            <a:cxnLst/>
            <a:rect l="l" t="t" r="r" b="b"/>
            <a:pathLst>
              <a:path w="3260090" h="3810000">
                <a:moveTo>
                  <a:pt x="3259835" y="0"/>
                </a:moveTo>
                <a:lnTo>
                  <a:pt x="0" y="3809999"/>
                </a:lnTo>
                <a:lnTo>
                  <a:pt x="3259835" y="3809999"/>
                </a:lnTo>
                <a:lnTo>
                  <a:pt x="3259835" y="0"/>
                </a:lnTo>
                <a:close/>
              </a:path>
            </a:pathLst>
          </a:custGeom>
          <a:solidFill>
            <a:srgbClr val="539F20">
              <a:alpha val="7215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337790" y="0"/>
            <a:ext cx="2851785" cy="6858000"/>
          </a:xfrm>
          <a:custGeom>
            <a:avLst/>
            <a:gdLst/>
            <a:ahLst/>
            <a:cxnLst/>
            <a:rect l="l" t="t" r="r" b="b"/>
            <a:pathLst>
              <a:path w="2851784" h="6858000">
                <a:moveTo>
                  <a:pt x="2851161" y="0"/>
                </a:moveTo>
                <a:lnTo>
                  <a:pt x="0" y="0"/>
                </a:lnTo>
                <a:lnTo>
                  <a:pt x="2467621" y="6858000"/>
                </a:lnTo>
                <a:lnTo>
                  <a:pt x="2851161" y="6858000"/>
                </a:lnTo>
                <a:lnTo>
                  <a:pt x="2851161" y="0"/>
                </a:lnTo>
                <a:close/>
              </a:path>
            </a:pathLst>
          </a:custGeom>
          <a:solidFill>
            <a:srgbClr val="3E7818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0898124" y="0"/>
            <a:ext cx="1290955" cy="6858000"/>
          </a:xfrm>
          <a:custGeom>
            <a:avLst/>
            <a:gdLst/>
            <a:ahLst/>
            <a:cxnLst/>
            <a:rect l="l" t="t" r="r" b="b"/>
            <a:pathLst>
              <a:path w="1290954" h="6858000">
                <a:moveTo>
                  <a:pt x="1290828" y="0"/>
                </a:moveTo>
                <a:lnTo>
                  <a:pt x="1018959" y="0"/>
                </a:lnTo>
                <a:lnTo>
                  <a:pt x="0" y="6858000"/>
                </a:lnTo>
                <a:lnTo>
                  <a:pt x="1290828" y="6858000"/>
                </a:lnTo>
                <a:lnTo>
                  <a:pt x="1290828" y="0"/>
                </a:lnTo>
                <a:close/>
              </a:path>
            </a:pathLst>
          </a:custGeom>
          <a:solidFill>
            <a:srgbClr val="C0E374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0940749" y="0"/>
            <a:ext cx="1248410" cy="6858000"/>
          </a:xfrm>
          <a:custGeom>
            <a:avLst/>
            <a:gdLst/>
            <a:ahLst/>
            <a:cxnLst/>
            <a:rect l="l" t="t" r="r" b="b"/>
            <a:pathLst>
              <a:path w="1248409" h="6858000">
                <a:moveTo>
                  <a:pt x="1248203" y="0"/>
                </a:moveTo>
                <a:lnTo>
                  <a:pt x="0" y="0"/>
                </a:lnTo>
                <a:lnTo>
                  <a:pt x="1107741" y="6858000"/>
                </a:lnTo>
                <a:lnTo>
                  <a:pt x="1248203" y="6858000"/>
                </a:lnTo>
                <a:lnTo>
                  <a:pt x="1248203" y="0"/>
                </a:lnTo>
                <a:close/>
              </a:path>
            </a:pathLst>
          </a:custGeom>
          <a:solidFill>
            <a:srgbClr val="90C225">
              <a:alpha val="6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0372344" y="3590543"/>
            <a:ext cx="1816735" cy="3267710"/>
          </a:xfrm>
          <a:custGeom>
            <a:avLst/>
            <a:gdLst/>
            <a:ahLst/>
            <a:cxnLst/>
            <a:rect l="l" t="t" r="r" b="b"/>
            <a:pathLst>
              <a:path w="1816734" h="3267709">
                <a:moveTo>
                  <a:pt x="1816607" y="0"/>
                </a:moveTo>
                <a:lnTo>
                  <a:pt x="0" y="3267455"/>
                </a:lnTo>
                <a:lnTo>
                  <a:pt x="1816607" y="3267455"/>
                </a:lnTo>
                <a:lnTo>
                  <a:pt x="1816607" y="0"/>
                </a:lnTo>
                <a:close/>
              </a:path>
            </a:pathLst>
          </a:custGeom>
          <a:solidFill>
            <a:srgbClr val="90C225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0" y="0"/>
            <a:ext cx="843280" cy="5666740"/>
          </a:xfrm>
          <a:custGeom>
            <a:avLst/>
            <a:gdLst/>
            <a:ahLst/>
            <a:cxnLst/>
            <a:rect l="l" t="t" r="r" b="b"/>
            <a:pathLst>
              <a:path w="843280" h="5666740">
                <a:moveTo>
                  <a:pt x="842772" y="0"/>
                </a:moveTo>
                <a:lnTo>
                  <a:pt x="0" y="0"/>
                </a:lnTo>
                <a:lnTo>
                  <a:pt x="0" y="5666232"/>
                </a:lnTo>
                <a:lnTo>
                  <a:pt x="842772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614929" y="1734134"/>
            <a:ext cx="6579234" cy="1518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2A500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2A500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5170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3016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0F4917-76B8-0FCA-06DB-14E7E47B3B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39451" y="114029"/>
            <a:ext cx="1267135" cy="126713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C94A75D-85AD-041E-A829-99859CC63DA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216"/>
            <a:ext cx="12192000" cy="2749757"/>
          </a:xfrm>
          <a:prstGeom prst="rect">
            <a:avLst/>
          </a:prstGeom>
        </p:spPr>
      </p:pic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08DD9B19-8975-9E00-9B8E-F7A1F9B17987}"/>
              </a:ext>
            </a:extLst>
          </p:cNvPr>
          <p:cNvSpPr/>
          <p:nvPr userDrawn="1"/>
        </p:nvSpPr>
        <p:spPr>
          <a:xfrm>
            <a:off x="10739951" y="5584833"/>
            <a:ext cx="1452049" cy="1273167"/>
          </a:xfrm>
          <a:prstGeom prst="triangle">
            <a:avLst>
              <a:gd name="adj" fmla="val 100000"/>
            </a:avLst>
          </a:prstGeom>
          <a:blipFill dpi="0" rotWithShape="0">
            <a:blip r:embed="rId5"/>
            <a:srcRect/>
            <a:stretch>
              <a:fillRect r="135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9573E3F-3063-3CB0-0A68-9FC69FBE8FE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>
            <a:off x="11053787" y="6137486"/>
            <a:ext cx="1737679" cy="90228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C257E9A3-205D-C460-D280-C471EB5523C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 flipH="1" flipV="1">
            <a:off x="-635899" y="-168685"/>
            <a:ext cx="1737679" cy="902286"/>
          </a:xfrm>
          <a:prstGeom prst="rect">
            <a:avLst/>
          </a:prstGeom>
        </p:spPr>
      </p:pic>
      <p:sp>
        <p:nvSpPr>
          <p:cNvPr id="52" name="Заголовок 51">
            <a:extLst>
              <a:ext uri="{FF2B5EF4-FFF2-40B4-BE49-F238E27FC236}">
                <a16:creationId xmlns:a16="http://schemas.microsoft.com/office/drawing/2014/main" id="{1EBA0D14-83A4-D00E-01CB-99496770CBD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0" y="2401312"/>
            <a:ext cx="12192000" cy="1325563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156085F-1C2F-351A-E74E-BBFBDC7FCB8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4551"/>
          <a:stretch/>
        </p:blipFill>
        <p:spPr>
          <a:xfrm>
            <a:off x="5711203" y="29140"/>
            <a:ext cx="851402" cy="1452051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D8A1FF31-BBD2-BE28-9507-1E571ED2BBB8}"/>
              </a:ext>
            </a:extLst>
          </p:cNvPr>
          <p:cNvGrpSpPr/>
          <p:nvPr userDrawn="1"/>
        </p:nvGrpSpPr>
        <p:grpSpPr>
          <a:xfrm>
            <a:off x="3458886" y="200924"/>
            <a:ext cx="2542532" cy="1108483"/>
            <a:chOff x="3458886" y="200924"/>
            <a:chExt cx="2542532" cy="1108483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FDCD826-B2D2-44F5-635B-448591E53D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43458BF-34BA-8D54-0FCA-D90BA93ED8E7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35643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основно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72947CC-5EA1-D4A4-08B9-B39319F670B9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3DC7EF34-228C-D1E0-4500-A0FDBB3FF1C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FA056E6-41EA-244E-C560-B90D2BE4441F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16C038-2F0A-B2DF-7F0A-AC9C4A1FBF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6" name="직선 연결선 17">
            <a:extLst>
              <a:ext uri="{FF2B5EF4-FFF2-40B4-BE49-F238E27FC236}">
                <a16:creationId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8232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макет с заполнител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8" name="Объект 27">
            <a:extLst>
              <a:ext uri="{FF2B5EF4-FFF2-40B4-BE49-F238E27FC236}">
                <a16:creationId xmlns:a16="http://schemas.microsoft.com/office/drawing/2014/main" id="{39BC2229-F94F-7106-6B14-569EA99245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6000" y="1579572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31" name="Объект 27">
            <a:extLst>
              <a:ext uri="{FF2B5EF4-FFF2-40B4-BE49-F238E27FC236}">
                <a16:creationId xmlns:a16="http://schemas.microsoft.com/office/drawing/2014/main" id="{BE45E34D-0131-459B-4974-5D4F61CAAF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26000" y="3013654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32" name="Объект 27">
            <a:extLst>
              <a:ext uri="{FF2B5EF4-FFF2-40B4-BE49-F238E27FC236}">
                <a16:creationId xmlns:a16="http://schemas.microsoft.com/office/drawing/2014/main" id="{7228BCB4-EC03-6C1D-C008-27C2E6E7829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6000" y="4447736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45768DB-B4C0-0650-8440-A52E85AFC2A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A962746-720F-7CA5-4B6A-F621B1DDE707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3C47B92B-A303-B4A4-71FF-069F1C9D49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0004FDF-4290-36EF-6324-836DC4667D19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0589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с изображением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그림 개체 틀 4">
            <a:extLst>
              <a:ext uri="{FF2B5EF4-FFF2-40B4-BE49-F238E27FC236}">
                <a16:creationId xmlns:a16="http://schemas.microsoft.com/office/drawing/2014/main" id="{C58CF909-33AE-4E96-D1CD-45DA5B3E6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93657" y="1282051"/>
            <a:ext cx="3424930" cy="491386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lIns="90000" tIns="8280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ko-KR" dirty="0"/>
              <a:t>Добавьте изображение</a:t>
            </a:r>
            <a:endParaRPr lang="ko-KR" alt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101515-44B2-B4F5-D595-9E2E7F96406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8E77673C-89C2-5F1E-43FF-DEB1E6B65DFE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6A6DCE61-13BD-1837-9080-DFD7719EF1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CD7E5D8-953B-6BC6-3D1C-BB9375078886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9325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1764498-646B-8D8E-2B98-084A4B831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1848" y="2422953"/>
            <a:ext cx="2630555" cy="2632057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>
                <a:latin typeface="Roboto" panose="02000000000000000000" pitchFamily="2" charset="0"/>
              </a:defRPr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ko-KR" dirty="0"/>
              <a:t>Добавьте изображение</a:t>
            </a:r>
            <a:endParaRPr lang="ko-KR" altLang="en-US" dirty="0"/>
          </a:p>
        </p:txBody>
      </p:sp>
      <p:sp>
        <p:nvSpPr>
          <p:cNvPr id="3" name="직사각형 9">
            <a:extLst>
              <a:ext uri="{FF2B5EF4-FFF2-40B4-BE49-F238E27FC236}">
                <a16:creationId xmlns:a16="http://schemas.microsoft.com/office/drawing/2014/main" id="{F4E51524-7B2C-C7DC-C2E7-4F8675FA5499}"/>
              </a:ext>
            </a:extLst>
          </p:cNvPr>
          <p:cNvSpPr/>
          <p:nvPr userDrawn="1"/>
        </p:nvSpPr>
        <p:spPr>
          <a:xfrm>
            <a:off x="3463967" y="2422953"/>
            <a:ext cx="7896102" cy="2632057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4CECA9-0CD9-C2B7-D8FF-49E9A8F6576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8DE704D-D49C-CE0E-3AD8-C631C3F54964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0F7E2906-E664-C343-8B23-B0ED4E23A0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A59FED5-F826-CDBD-A5AD-5D3F9663C7E3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90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DB73E3-2208-3415-526D-E597CA86E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D6A9F0-64FE-9D03-FD69-C351037A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35E2F2-2C16-CBB4-5B51-71AD94702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9E0FE8-EB23-B689-B56A-AA872DBC8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184819-5BF7-3CDF-CF8C-E42244434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633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6CD969-4E54-3833-9FE6-68A91B422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74B7C3-CB88-EF43-B410-2DD637909D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B0D23F-7CEC-46D0-53EA-3B4A3DABC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A608F8-614E-3634-6169-1E2F1D923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10D9F6-0E7E-F9A7-1AA9-5E2C2A2CB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3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6418DC-A3DF-676A-9B95-4C06C5327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BB9EF3-CB1F-A24C-006D-04CF22072A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402A84-AE05-80A2-2ECD-31254D0AC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A3E25E-1E8B-6CD0-4F59-2CF727491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DFD5B73-C608-813E-FC12-3FFB99E82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14DC59-3134-635A-B39E-905B98888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719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5EB19-087E-2B56-E05D-2C12F232F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DB323D-C056-A694-E527-36E6A4278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A730E64-490E-D94D-17EA-9C944C8E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7FF6D9C-D0D3-4829-9410-850383C90A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8CD1348-E0CF-2754-83D8-8748EF9B20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8E24AD4-2D79-CFF5-4E77-4447D0DB2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F3E5AEE-E6A4-89B9-B839-23EA2A3D4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A81AEB8-6662-E451-E00B-B68469FC0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08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465D9B-49C6-908B-EEE2-B0267AA65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4B25B0E-3780-A37C-6DF6-9BA56E7F9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EB5EEE7-7DD3-8C15-3C16-1B0E9B2EC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60249A4-553B-B3D6-8239-D2084C8E1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47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0E24E00-E5DC-FE93-0CFB-B7841793D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76A7894-1AE9-59BB-E4C1-4B42AAF64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F960DE-E8F8-A88E-01F7-685EBEA6D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953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DF7110-417A-628A-226E-2F1CFD9B4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1EA2F3-E51B-B2C3-265A-8D578CB3B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C7531A5-2A50-1A94-3BEC-8DD09F0141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6D27CF-CAC6-4834-DEE3-B909FD499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DAC7DB-F9D5-B802-21B2-41C37DFB8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748B17-2B4E-A8C1-DBDD-88F1FF679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498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F05F18-42D8-5496-AD7E-BC9FE4487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691AF3F-CA69-78DF-E4B1-0DEE50A714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B14EDD-E402-5647-C43F-7F82278FA0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369F71-1665-5CFF-51FD-22449663B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8378DA-6BC1-C9E8-1254-F817CEA91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24A182-E564-BEDF-6566-7483141C2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43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D63BE-F795-FB56-2ADE-C66FA486A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1E64F6-DB6B-7125-6B02-F739B8098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8A4CB7-371E-9379-B9CF-A6159EAE94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94DF9-1078-459E-9FE3-D6981B42CDE8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044AE6-A260-9B7C-4F5C-2B2C25168D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FD238C-094B-559E-AFB2-04AD490D4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01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8" r:id="rId12"/>
    <p:sldLayoutId id="21474836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070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5" r:id="rId2"/>
    <p:sldLayoutId id="2147483661" r:id="rId3"/>
    <p:sldLayoutId id="2147483677" r:id="rId4"/>
    <p:sldLayoutId id="214748367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kiro46.ru/napravleniya-deyatelnosti-instituta/konkursnoe-dvizhenie-v-kurskoj-oblasti/spo-konkursy.html" TargetMode="Externa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ee-science.ru/mezhdunarodnyy-konkurs-research-start-2025-26/" TargetMode="External"/><Relationship Id="rId2" Type="http://schemas.openxmlformats.org/officeDocument/2006/relationships/hyperlink" Target="https://eee-science.ru/mezhdunarodnyy-konkurs-research-start-24-25/" TargetMode="Externa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issledovatel.pro/konkursy/" TargetMode="External"/><Relationship Id="rId4" Type="http://schemas.openxmlformats.org/officeDocument/2006/relationships/hyperlink" Target="https://&#1087;&#1077;&#1076;&#1087;&#1088;&#1086;&#1077;&#1082;&#1090;.&#1088;&#1092;/&#1082;&#1086;&#1085;&#1092;&#1077;&#1088;&#1077;&#1085;&#1094;&#1080;&#1080;-&#1096;&#1082;&#1086;&#1083;&#1100;&#1085;&#1080;&#1082;&#1086;&#1074;-&#1089;&#1090;&#1091;&#1076;&#1077;&#1085;&#1090;&#1086;&#1074;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vsekonkursy.ru/konkursy-dlya-studentov" TargetMode="Externa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rientir-edu.ru/students/general/rus/" TargetMode="External"/><Relationship Id="rId2" Type="http://schemas.openxmlformats.org/officeDocument/2006/relationships/hyperlink" Target="https://solncesvet.ru/olimpiada/po-rysskomy-yaziky/russkii-iazyk-dlia-studentov-test/?ysclid=mgzgmodddk887905301" TargetMode="Externa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dusite.ru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5.png"/><Relationship Id="rId4" Type="http://schemas.openxmlformats.org/officeDocument/2006/relationships/hyperlink" Target="http://netfolio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1926923"/>
            <a:ext cx="12192000" cy="227434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65785" marR="5080" indent="-553720" algn="ctr">
              <a:lnSpc>
                <a:spcPct val="100000"/>
              </a:lnSpc>
              <a:spcBef>
                <a:spcPts val="95"/>
              </a:spcBef>
            </a:pPr>
            <a:r>
              <a:rPr lang="ru-RU" sz="4900" b="1" spc="-10" dirty="0">
                <a:solidFill>
                  <a:schemeClr val="bg1"/>
                </a:solidFill>
                <a:latin typeface="Trebuchet MS"/>
                <a:cs typeface="Trebuchet MS"/>
              </a:rPr>
              <a:t>Подготовка к аттестации</a:t>
            </a:r>
            <a:r>
              <a:rPr sz="4900" b="1" spc="-1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4900" b="1" spc="-10" dirty="0" err="1">
                <a:solidFill>
                  <a:schemeClr val="bg1"/>
                </a:solidFill>
                <a:latin typeface="Trebuchet MS"/>
                <a:cs typeface="Trebuchet MS"/>
              </a:rPr>
              <a:t>преподавателя</a:t>
            </a:r>
            <a:r>
              <a:rPr sz="4900" b="1" spc="-26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4900" b="1" spc="-25" dirty="0">
                <a:solidFill>
                  <a:schemeClr val="bg1"/>
                </a:solidFill>
                <a:latin typeface="Trebuchet MS"/>
                <a:cs typeface="Trebuchet MS"/>
              </a:rPr>
              <a:t>СПО</a:t>
            </a:r>
            <a:r>
              <a:rPr lang="ru-RU" sz="4900" b="1" spc="-2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br>
              <a:rPr lang="ru-RU" sz="4900" b="1" spc="-25" dirty="0">
                <a:solidFill>
                  <a:schemeClr val="bg1"/>
                </a:solidFill>
                <a:latin typeface="Trebuchet MS"/>
                <a:cs typeface="Trebuchet MS"/>
              </a:rPr>
            </a:br>
            <a:r>
              <a:rPr lang="ru-RU" sz="4900" b="1" spc="-25" dirty="0">
                <a:solidFill>
                  <a:schemeClr val="bg1"/>
                </a:solidFill>
                <a:latin typeface="Trebuchet MS"/>
                <a:cs typeface="Trebuchet MS"/>
              </a:rPr>
              <a:t>или как себ</a:t>
            </a:r>
            <a:r>
              <a:rPr lang="ru-RU" sz="4900" b="1" spc="-25" dirty="0">
                <a:solidFill>
                  <a:schemeClr val="bg1"/>
                </a:solidFill>
              </a:rPr>
              <a:t>я представить</a:t>
            </a:r>
            <a:endParaRPr sz="49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39185" y="4839461"/>
            <a:ext cx="7117079" cy="11041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576070" algn="r">
              <a:lnSpc>
                <a:spcPct val="146100"/>
              </a:lnSpc>
              <a:spcBef>
                <a:spcPts val="100"/>
              </a:spcBef>
            </a:pPr>
            <a:r>
              <a:rPr lang="ru-RU" sz="2400" b="1" i="1" dirty="0">
                <a:latin typeface="Trebuchet MS"/>
                <a:cs typeface="Trebuchet MS"/>
              </a:rPr>
              <a:t>Шумакова Татьяна Владимировна, </a:t>
            </a:r>
          </a:p>
          <a:p>
            <a:pPr marL="12700" marR="5080" indent="1576070" algn="r">
              <a:lnSpc>
                <a:spcPct val="146100"/>
              </a:lnSpc>
              <a:spcBef>
                <a:spcPts val="100"/>
              </a:spcBef>
            </a:pPr>
            <a:r>
              <a:rPr lang="ru-RU" sz="2400" i="1" dirty="0">
                <a:latin typeface="Trebuchet MS"/>
                <a:cs typeface="Trebuchet MS"/>
              </a:rPr>
              <a:t>старший преподаватель ЦНППМ</a:t>
            </a:r>
            <a:endParaRPr sz="2400" i="1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12826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105332-23FD-4386-973E-2A893C28870F}"/>
              </a:ext>
            </a:extLst>
          </p:cNvPr>
          <p:cNvSpPr txBox="1"/>
          <p:nvPr/>
        </p:nvSpPr>
        <p:spPr>
          <a:xfrm>
            <a:off x="671803" y="1307654"/>
            <a:ext cx="103289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PT Serif" panose="020A0603040505020204" pitchFamily="18" charset="-52"/>
                <a:ea typeface="+mn-ea"/>
                <a:cs typeface="+mn-cs"/>
              </a:rPr>
              <a:t>П</a:t>
            </a:r>
            <a:r>
              <a:rPr lang="ru-RU" sz="1600" b="0" i="0" dirty="0" err="1">
                <a:solidFill>
                  <a:srgbClr val="C00000"/>
                </a:solidFill>
                <a:effectLst/>
                <a:latin typeface="PT Serif" panose="020A0603040505020204" pitchFamily="18" charset="-52"/>
              </a:rPr>
              <a:t>рофессиональный</a:t>
            </a:r>
            <a:r>
              <a:rPr lang="ru-RU" sz="1600" b="0" i="0" dirty="0">
                <a:solidFill>
                  <a:srgbClr val="C00000"/>
                </a:solidFill>
                <a:effectLst/>
                <a:latin typeface="PT Serif" panose="020A0603040505020204" pitchFamily="18" charset="-52"/>
              </a:rPr>
              <a:t> стандарт «Руководитель профессиональной образовательной организации»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PT Serif" panose="020A0603040505020204" pitchFamily="18" charset="-52"/>
                <a:ea typeface="+mn-ea"/>
                <a:cs typeface="+mn-cs"/>
              </a:rPr>
              <a:t>(утвержден ПРИКАЗОМ МИНИСТЕРСТВО ТРУДА И СОЦИАЛЬНОЙ ЗАЩИТЫ РОССИЙСКОЙ ФЕДЕРАЦИИ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PT Serif" panose="020A0603040505020204" pitchFamily="18" charset="-52"/>
                <a:ea typeface="+mn-ea"/>
                <a:cs typeface="+mn-cs"/>
              </a:rPr>
              <a:t>от 21 марта 2025 г. N 137н)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ОТФ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Управление ресурсами структурного подразделения профессиональной образовательной организации: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dirty="0">
                <a:solidFill>
                  <a:prstClr val="black"/>
                </a:solidFill>
                <a:latin typeface="Calibri" panose="020F0502020204030204"/>
              </a:rPr>
              <a:t>т</a:t>
            </a:r>
            <a:r>
              <a:rPr kumimoji="0" lang="ru-RU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рудовые действия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обеспечение реализации кадровой политики структурного подразделения профессиональной образовательной организации;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dirty="0">
                <a:solidFill>
                  <a:prstClr val="black"/>
                </a:solidFill>
                <a:latin typeface="Calibri" panose="020F0502020204030204"/>
              </a:rPr>
              <a:t>необходимые умения 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- формировать систему мотивации и условия для профессионального развития педагогических работников и работников структурного подразделения профессиональной образовательной организации, не осуществляющих педагогическую деятельность.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ОТФ </a:t>
            </a:r>
            <a:r>
              <a:rPr kumimoji="0" lang="ru-RU" sz="1600" b="1" i="0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Стратегическое управление профессиональной образовательной организацией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Разработка Стратегии в отношении развития персонала ОО базируется на  документах 3 уровней: стратегический, тактический и оперативный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                                                                                      </a:t>
            </a:r>
            <a:endParaRPr kumimoji="0" lang="ru-RU" sz="1600" b="1" i="0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48136" y="0"/>
            <a:ext cx="5434413" cy="644127"/>
          </a:xfrm>
        </p:spPr>
        <p:txBody>
          <a:bodyPr/>
          <a:lstStyle/>
          <a:p>
            <a:r>
              <a:rPr lang="ru-RU" sz="2800" b="1" dirty="0"/>
              <a:t>Обязанности управленческой команды по подготовке преподавателя к аттестации</a:t>
            </a:r>
            <a:endParaRPr lang="ru-RU" sz="2800" dirty="0"/>
          </a:p>
        </p:txBody>
      </p:sp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C3FD9A09-827A-4386-8F1B-B31A6659A200}"/>
              </a:ext>
            </a:extLst>
          </p:cNvPr>
          <p:cNvSpPr/>
          <p:nvPr/>
        </p:nvSpPr>
        <p:spPr>
          <a:xfrm>
            <a:off x="5058560" y="3775046"/>
            <a:ext cx="216185" cy="5788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737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4DADD3-5A95-44D6-A0D3-9D6C9589E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Пример зрелого подхода к разработке кадровой политики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2FE37C-D959-4611-86C0-1551D4139FAA}"/>
              </a:ext>
            </a:extLst>
          </p:cNvPr>
          <p:cNvSpPr txBox="1"/>
          <p:nvPr/>
        </p:nvSpPr>
        <p:spPr>
          <a:xfrm>
            <a:off x="570452" y="1283516"/>
            <a:ext cx="1047785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C00000"/>
                </a:solidFill>
              </a:rPr>
              <a:t>Уровень 1</a:t>
            </a:r>
            <a:r>
              <a:rPr lang="ru-RU" dirty="0">
                <a:solidFill>
                  <a:srgbClr val="C00000"/>
                </a:solidFill>
              </a:rPr>
              <a:t>. Кадровая политика как декларация высшего руководства с долгосрочными  целями, задачами, политикой.</a:t>
            </a:r>
            <a:endParaRPr lang="ru-RU" dirty="0"/>
          </a:p>
          <a:p>
            <a:r>
              <a:rPr lang="ru-RU" dirty="0"/>
              <a:t>КАК ЭТО МОЖНО ОФОРМИТЬ? (</a:t>
            </a:r>
            <a:r>
              <a:rPr lang="ru-RU" dirty="0">
                <a:solidFill>
                  <a:srgbClr val="C00000"/>
                </a:solidFill>
              </a:rPr>
              <a:t>РАЗДЕЛ в ПРОГРАММЕ РАЗВИТИЯ</a:t>
            </a:r>
            <a:r>
              <a:rPr lang="ru-RU" dirty="0"/>
              <a:t>)</a:t>
            </a:r>
          </a:p>
          <a:p>
            <a:endParaRPr lang="ru-RU" dirty="0"/>
          </a:p>
          <a:p>
            <a:r>
              <a:rPr lang="ru-RU" u="sng" dirty="0">
                <a:solidFill>
                  <a:srgbClr val="C00000"/>
                </a:solidFill>
              </a:rPr>
              <a:t>Уровень 2</a:t>
            </a:r>
            <a:r>
              <a:rPr lang="ru-RU" dirty="0">
                <a:solidFill>
                  <a:srgbClr val="C00000"/>
                </a:solidFill>
              </a:rPr>
              <a:t>.</a:t>
            </a:r>
            <a:r>
              <a:rPr lang="ru-RU" dirty="0"/>
              <a:t> Набор локальных нормативных актов по отдельным направлениям кадровой политики, например:</a:t>
            </a:r>
          </a:p>
          <a:p>
            <a:r>
              <a:rPr lang="ru-RU" dirty="0"/>
              <a:t>Правила внутреннего трудового распорядка;</a:t>
            </a:r>
          </a:p>
          <a:p>
            <a:r>
              <a:rPr lang="ru-RU" dirty="0">
                <a:solidFill>
                  <a:srgbClr val="C00000"/>
                </a:solidFill>
              </a:rPr>
              <a:t>Положение об обучении персонала;</a:t>
            </a:r>
          </a:p>
          <a:p>
            <a:r>
              <a:rPr lang="ru-RU" dirty="0"/>
              <a:t>Положение о формировании кадрового резерва;</a:t>
            </a:r>
          </a:p>
          <a:p>
            <a:r>
              <a:rPr lang="ru-RU" dirty="0">
                <a:solidFill>
                  <a:srgbClr val="C00000"/>
                </a:solidFill>
              </a:rPr>
              <a:t>Положение о мотивации персонала;</a:t>
            </a:r>
          </a:p>
          <a:p>
            <a:r>
              <a:rPr lang="ru-RU" dirty="0"/>
              <a:t>Регламент разработки положений о структурных подразделениях и должностных инструкций;</a:t>
            </a:r>
          </a:p>
          <a:p>
            <a:r>
              <a:rPr lang="ru-RU" dirty="0">
                <a:solidFill>
                  <a:srgbClr val="C00000"/>
                </a:solidFill>
              </a:rPr>
              <a:t>Положение о наставничестве</a:t>
            </a:r>
            <a:r>
              <a:rPr lang="ru-RU" dirty="0"/>
              <a:t>;</a:t>
            </a:r>
          </a:p>
          <a:p>
            <a:r>
              <a:rPr lang="ru-RU" dirty="0">
                <a:solidFill>
                  <a:srgbClr val="C00000"/>
                </a:solidFill>
              </a:rPr>
              <a:t>Положение об ИОМ;</a:t>
            </a:r>
          </a:p>
          <a:p>
            <a:r>
              <a:rPr lang="ru-RU" dirty="0"/>
              <a:t>Положение о личном деле работника;</a:t>
            </a:r>
          </a:p>
          <a:p>
            <a:r>
              <a:rPr lang="ru-RU" dirty="0">
                <a:solidFill>
                  <a:srgbClr val="C00000"/>
                </a:solidFill>
              </a:rPr>
              <a:t>Планы внутриучрежденческого повышения квалификации и контроля деятельности кадров</a:t>
            </a:r>
          </a:p>
          <a:p>
            <a:endParaRPr lang="ru-RU" dirty="0"/>
          </a:p>
          <a:p>
            <a:r>
              <a:rPr lang="ru-RU" u="sng" dirty="0">
                <a:solidFill>
                  <a:srgbClr val="C00000"/>
                </a:solidFill>
              </a:rPr>
              <a:t>Уровень 3</a:t>
            </a:r>
            <a:r>
              <a:rPr lang="ru-RU" dirty="0"/>
              <a:t>. Документы структурных подразделений — положения и должностные инструкции работников; программы инструктажей, подготовки  нового работника.</a:t>
            </a:r>
          </a:p>
        </p:txBody>
      </p:sp>
    </p:spTree>
    <p:extLst>
      <p:ext uri="{BB962C8B-B14F-4D97-AF65-F5344CB8AC3E}">
        <p14:creationId xmlns:p14="http://schemas.microsoft.com/office/powerpoint/2010/main" val="4183207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3531" y="354120"/>
            <a:ext cx="561931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ru-RU" sz="3200" dirty="0">
                <a:solidFill>
                  <a:schemeClr val="bg1"/>
                </a:solidFill>
              </a:rPr>
              <a:t>ПОДГОТОВКА К АТТЕСТАЦИИ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2756561" y="2246379"/>
            <a:ext cx="8897542" cy="961555"/>
          </a:xfrm>
        </p:spPr>
        <p:txBody>
          <a:bodyPr/>
          <a:lstStyle/>
          <a:p>
            <a:r>
              <a:rPr lang="ru-RU" sz="2000" spc="-30" dirty="0">
                <a:latin typeface="Trebuchet MS"/>
                <a:cs typeface="Trebuchet MS"/>
              </a:rPr>
              <a:t>умение использовать </a:t>
            </a:r>
            <a:r>
              <a:rPr lang="ru-RU" sz="2000" dirty="0">
                <a:latin typeface="Trebuchet MS"/>
                <a:cs typeface="Trebuchet MS"/>
              </a:rPr>
              <a:t>новую (современную)</a:t>
            </a:r>
            <a:r>
              <a:rPr lang="ru-RU" sz="2000" spc="-75" dirty="0">
                <a:latin typeface="Trebuchet MS"/>
                <a:cs typeface="Trebuchet MS"/>
              </a:rPr>
              <a:t> </a:t>
            </a:r>
            <a:r>
              <a:rPr lang="ru-RU" sz="2000" dirty="0">
                <a:latin typeface="Trebuchet MS"/>
                <a:cs typeface="Trebuchet MS"/>
              </a:rPr>
              <a:t>информацию</a:t>
            </a:r>
            <a:r>
              <a:rPr lang="ru-RU" sz="2000" spc="-90" dirty="0">
                <a:latin typeface="Trebuchet MS"/>
                <a:cs typeface="Trebuchet MS"/>
              </a:rPr>
              <a:t> </a:t>
            </a:r>
            <a:r>
              <a:rPr lang="ru-RU" sz="2000" dirty="0">
                <a:latin typeface="Trebuchet MS"/>
                <a:cs typeface="Trebuchet MS"/>
              </a:rPr>
              <a:t>в</a:t>
            </a:r>
            <a:r>
              <a:rPr lang="ru-RU" sz="2000" spc="-70" dirty="0">
                <a:latin typeface="Trebuchet MS"/>
                <a:cs typeface="Trebuchet MS"/>
              </a:rPr>
              <a:t> </a:t>
            </a:r>
            <a:r>
              <a:rPr lang="ru-RU" sz="2000" dirty="0">
                <a:latin typeface="Trebuchet MS"/>
                <a:cs typeface="Trebuchet MS"/>
              </a:rPr>
              <a:t>преподаваемой</a:t>
            </a:r>
            <a:r>
              <a:rPr lang="ru-RU" sz="2000" spc="-95" dirty="0">
                <a:latin typeface="Trebuchet MS"/>
                <a:cs typeface="Trebuchet MS"/>
              </a:rPr>
              <a:t> </a:t>
            </a:r>
            <a:r>
              <a:rPr lang="ru-RU" sz="2000" dirty="0">
                <a:latin typeface="Trebuchet MS"/>
                <a:cs typeface="Trebuchet MS"/>
              </a:rPr>
              <a:t>дисциплине;</a:t>
            </a:r>
            <a:endParaRPr lang="ru-RU" sz="20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1"/>
          </p:nvPr>
        </p:nvSpPr>
        <p:spPr>
          <a:xfrm>
            <a:off x="2756561" y="3556018"/>
            <a:ext cx="8897542" cy="961555"/>
          </a:xfrm>
        </p:spPr>
        <p:txBody>
          <a:bodyPr/>
          <a:lstStyle/>
          <a:p>
            <a:r>
              <a:rPr lang="ru-RU" sz="2000" spc="-80" dirty="0">
                <a:latin typeface="Trebuchet MS"/>
                <a:cs typeface="Trebuchet MS"/>
              </a:rPr>
              <a:t>владение</a:t>
            </a:r>
            <a:r>
              <a:rPr lang="ru-RU" sz="2000" spc="-40" dirty="0">
                <a:latin typeface="Trebuchet MS"/>
                <a:cs typeface="Trebuchet MS"/>
              </a:rPr>
              <a:t> </a:t>
            </a:r>
            <a:r>
              <a:rPr lang="ru-RU" sz="2000" spc="-10" dirty="0">
                <a:latin typeface="Trebuchet MS"/>
                <a:cs typeface="Trebuchet MS"/>
              </a:rPr>
              <a:t>технологиями </a:t>
            </a:r>
            <a:r>
              <a:rPr lang="ru-RU" sz="2000" dirty="0">
                <a:latin typeface="Trebuchet MS"/>
                <a:cs typeface="Trebuchet MS"/>
              </a:rPr>
              <a:t>обучения через использование</a:t>
            </a:r>
            <a:r>
              <a:rPr lang="ru-RU" sz="2000" spc="-65" dirty="0">
                <a:latin typeface="Trebuchet MS"/>
                <a:cs typeface="Trebuchet MS"/>
              </a:rPr>
              <a:t> форм и методов ее составляющих;</a:t>
            </a:r>
            <a:endParaRPr lang="ru-RU" sz="200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2"/>
          </p:nvPr>
        </p:nvSpPr>
        <p:spPr>
          <a:xfrm>
            <a:off x="2756561" y="4259291"/>
            <a:ext cx="8775767" cy="680673"/>
          </a:xfrm>
        </p:spPr>
        <p:txBody>
          <a:bodyPr/>
          <a:lstStyle/>
          <a:p>
            <a:r>
              <a:rPr lang="ru-RU" sz="2000" dirty="0">
                <a:latin typeface="Trebuchet MS"/>
                <a:cs typeface="Trebuchet MS"/>
              </a:rPr>
              <a:t>методическую и цифровую грамотность через использование учебных онлайн-сред.</a:t>
            </a:r>
            <a:endParaRPr lang="ru-RU" sz="2000" dirty="0"/>
          </a:p>
        </p:txBody>
      </p:sp>
      <p:sp>
        <p:nvSpPr>
          <p:cNvPr id="3" name="object 3"/>
          <p:cNvSpPr txBox="1"/>
          <p:nvPr/>
        </p:nvSpPr>
        <p:spPr>
          <a:xfrm>
            <a:off x="2835283" y="3069293"/>
            <a:ext cx="7298013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lang="ru-RU" sz="2000" spc="-65" dirty="0">
                <a:solidFill>
                  <a:schemeClr val="tx1"/>
                </a:solidFill>
                <a:latin typeface="Trebuchet MS"/>
                <a:cs typeface="Trebuchet MS"/>
              </a:rPr>
              <a:t>работу с разным </a:t>
            </a:r>
            <a:r>
              <a:rPr sz="2000" spc="-45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rebuchet MS"/>
                <a:cs typeface="Trebuchet MS"/>
              </a:rPr>
              <a:t>контингент</a:t>
            </a:r>
            <a:r>
              <a:rPr lang="ru-RU" sz="2000" dirty="0">
                <a:solidFill>
                  <a:schemeClr val="tx1"/>
                </a:solidFill>
                <a:latin typeface="Trebuchet MS"/>
                <a:cs typeface="Trebuchet MS"/>
              </a:rPr>
              <a:t>ом </a:t>
            </a:r>
            <a:r>
              <a:rPr sz="2000" spc="-55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rebuchet MS"/>
                <a:cs typeface="Trebuchet MS"/>
              </a:rPr>
              <a:t>обуча</a:t>
            </a:r>
            <a:r>
              <a:rPr lang="ru-RU" sz="2000" dirty="0" err="1">
                <a:solidFill>
                  <a:schemeClr val="tx1"/>
                </a:solidFill>
                <a:latin typeface="Trebuchet MS"/>
                <a:cs typeface="Trebuchet MS"/>
              </a:rPr>
              <a:t>ющихся</a:t>
            </a:r>
            <a:r>
              <a:rPr lang="ru-RU" sz="2000" dirty="0">
                <a:solidFill>
                  <a:schemeClr val="tx1"/>
                </a:solidFill>
                <a:latin typeface="Trebuchet MS"/>
                <a:cs typeface="Trebuchet MS"/>
              </a:rPr>
              <a:t>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33339" y="5336949"/>
            <a:ext cx="9117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r">
              <a:lnSpc>
                <a:spcPct val="100000"/>
              </a:lnSpc>
              <a:spcBef>
                <a:spcPts val="105"/>
              </a:spcBef>
            </a:pP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Всё</a:t>
            </a:r>
            <a:r>
              <a:rPr lang="ru-RU" spc="-55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это</a:t>
            </a:r>
            <a:r>
              <a:rPr lang="ru-RU" spc="-50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требует</a:t>
            </a:r>
            <a:r>
              <a:rPr lang="ru-RU" spc="-45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от</a:t>
            </a:r>
            <a:r>
              <a:rPr lang="ru-RU" spc="-65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spc="-10" dirty="0">
                <a:solidFill>
                  <a:srgbClr val="EA6413"/>
                </a:solidFill>
                <a:latin typeface="Trebuchet MS"/>
                <a:cs typeface="Trebuchet MS"/>
              </a:rPr>
              <a:t>преподавателя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постоянного</a:t>
            </a:r>
            <a:r>
              <a:rPr lang="ru-RU" spc="-75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поиска</a:t>
            </a:r>
            <a:r>
              <a:rPr lang="ru-RU" spc="-70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наиболее</a:t>
            </a:r>
            <a:r>
              <a:rPr lang="ru-RU" spc="-60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важного</a:t>
            </a:r>
            <a:r>
              <a:rPr lang="ru-RU" spc="-80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содержания,</a:t>
            </a:r>
            <a:r>
              <a:rPr lang="ru-RU" spc="-60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целесообразных</a:t>
            </a:r>
            <a:r>
              <a:rPr lang="ru-RU" spc="-70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spc="-10" dirty="0">
                <a:solidFill>
                  <a:srgbClr val="EA6413"/>
                </a:solidFill>
                <a:latin typeface="Trebuchet MS"/>
                <a:cs typeface="Trebuchet MS"/>
              </a:rPr>
              <a:t>форм,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методов</a:t>
            </a:r>
            <a:r>
              <a:rPr lang="ru-RU" spc="-65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и</a:t>
            </a:r>
            <a:r>
              <a:rPr lang="ru-RU" spc="-70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dirty="0">
                <a:solidFill>
                  <a:srgbClr val="EA6413"/>
                </a:solidFill>
                <a:latin typeface="Trebuchet MS"/>
                <a:cs typeface="Trebuchet MS"/>
              </a:rPr>
              <a:t>средств</a:t>
            </a:r>
            <a:r>
              <a:rPr lang="ru-RU" spc="-65" dirty="0">
                <a:solidFill>
                  <a:srgbClr val="EA6413"/>
                </a:solidFill>
                <a:latin typeface="Trebuchet MS"/>
                <a:cs typeface="Trebuchet MS"/>
              </a:rPr>
              <a:t> </a:t>
            </a:r>
            <a:r>
              <a:rPr lang="ru-RU" spc="-10" dirty="0">
                <a:solidFill>
                  <a:srgbClr val="EA6413"/>
                </a:solidFill>
                <a:latin typeface="Trebuchet MS"/>
                <a:cs typeface="Trebuchet MS"/>
              </a:rPr>
              <a:t>обучения</a:t>
            </a:r>
            <a:endParaRPr lang="ru-RU" dirty="0">
              <a:solidFill>
                <a:srgbClr val="EA6413"/>
              </a:solidFill>
              <a:latin typeface="Trebuchet MS"/>
              <a:cs typeface="Trebuchet MS"/>
            </a:endParaRPr>
          </a:p>
        </p:txBody>
      </p:sp>
      <p:sp>
        <p:nvSpPr>
          <p:cNvPr id="8" name="Объект 6"/>
          <p:cNvSpPr txBox="1">
            <a:spLocks/>
          </p:cNvSpPr>
          <p:nvPr/>
        </p:nvSpPr>
        <p:spPr>
          <a:xfrm>
            <a:off x="1573666" y="3602750"/>
            <a:ext cx="11340000" cy="96155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8385" y="3128967"/>
            <a:ext cx="24501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2400" b="1" spc="-30" dirty="0">
                <a:solidFill>
                  <a:srgbClr val="EA6413"/>
                </a:solidFill>
                <a:latin typeface="Trebuchet MS"/>
                <a:cs typeface="Trebuchet MS"/>
              </a:rPr>
              <a:t>Что можно представить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73531" y="1337153"/>
            <a:ext cx="8243252" cy="64633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- это возможность представить результаты</a:t>
            </a:r>
            <a:r>
              <a:rPr lang="ru-RU" spc="-11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pc="-10" dirty="0">
                <a:solidFill>
                  <a:schemeClr val="bg2">
                    <a:lumMod val="25000"/>
                  </a:schemeClr>
                </a:solidFill>
              </a:rPr>
              <a:t>повседневного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творческого</a:t>
            </a:r>
            <a:r>
              <a:rPr lang="ru-RU" spc="-4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труда</a:t>
            </a:r>
            <a:r>
              <a:rPr lang="ru-RU" spc="-6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pc="-10" dirty="0">
                <a:solidFill>
                  <a:schemeClr val="bg2">
                    <a:lumMod val="25000"/>
                  </a:schemeClr>
                </a:solidFill>
              </a:rPr>
              <a:t>преподавателя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008" y="4939964"/>
            <a:ext cx="1303095" cy="130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21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A04B4DB-792D-4442-A09C-34399FC7F113}"/>
              </a:ext>
            </a:extLst>
          </p:cNvPr>
          <p:cNvSpPr txBox="1"/>
          <p:nvPr/>
        </p:nvSpPr>
        <p:spPr>
          <a:xfrm>
            <a:off x="533400" y="1396140"/>
            <a:ext cx="1072401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solidFill>
                  <a:schemeClr val="tx2"/>
                </a:solidFill>
              </a:rPr>
              <a:t>Современнная</a:t>
            </a:r>
            <a:r>
              <a:rPr lang="ru-RU" dirty="0">
                <a:solidFill>
                  <a:schemeClr val="tx2"/>
                </a:solidFill>
              </a:rPr>
              <a:t> информация в ФЗ-273 «Об образовании в РФ», во ФГОС , </a:t>
            </a:r>
          </a:p>
          <a:p>
            <a:pPr algn="ctr"/>
            <a:r>
              <a:rPr lang="ru-RU" dirty="0">
                <a:solidFill>
                  <a:schemeClr val="tx2"/>
                </a:solidFill>
              </a:rPr>
              <a:t>в национальном проекте «Молодежь и дети» </a:t>
            </a:r>
          </a:p>
          <a:p>
            <a:endParaRPr lang="ru-RU" dirty="0"/>
          </a:p>
          <a:p>
            <a:r>
              <a:rPr lang="ru-RU" dirty="0"/>
              <a:t>  ФЗ-273 «Об образовании в РФ» : </a:t>
            </a:r>
          </a:p>
          <a:p>
            <a:r>
              <a:rPr lang="ru-RU" dirty="0"/>
              <a:t>- право преподавателя в выборе средств и методов обучения и воспитания: </a:t>
            </a:r>
            <a:r>
              <a:rPr lang="ru-RU" dirty="0">
                <a:solidFill>
                  <a:srgbClr val="C00000"/>
                </a:solidFill>
              </a:rPr>
              <a:t>МОГУ ПРЕДСТАВИТЬ ОПЫТ ИСПОЛЬЗОВАНИЯ ЭФФЕКТИВНЫХ СРЕДСТВ И МЕТОДОВ ОБУЧЕНИЯ </a:t>
            </a:r>
            <a:r>
              <a:rPr lang="ru-RU" dirty="0"/>
              <a:t>на разных площадках (в цифровом формате на сайте, на ресурсе, например, на  </a:t>
            </a:r>
            <a:r>
              <a:rPr lang="en-US" dirty="0" err="1"/>
              <a:t>Rutube</a:t>
            </a:r>
            <a:r>
              <a:rPr lang="ru-RU" dirty="0"/>
              <a:t> - канале ЦНППМ КИРО); в очном офлайн и онлайн формате путем диссеминации опыта);</a:t>
            </a:r>
          </a:p>
          <a:p>
            <a:r>
              <a:rPr lang="ru-RU" dirty="0"/>
              <a:t>- обязательство проведения промежуточной аттестации по всем дисциплинам учебного плана: </a:t>
            </a:r>
            <a:r>
              <a:rPr lang="ru-RU" dirty="0">
                <a:solidFill>
                  <a:srgbClr val="C00000"/>
                </a:solidFill>
              </a:rPr>
              <a:t>МОГУ ПРЕДСТАВИТЬ ДИНАМИКУ РЕЗУЛЬТАТОВ обучающихся по полугодиям;</a:t>
            </a:r>
          </a:p>
          <a:p>
            <a:r>
              <a:rPr lang="ru-RU" dirty="0"/>
              <a:t>- обязанность – в соблюдении ФГОС: </a:t>
            </a:r>
            <a:r>
              <a:rPr lang="ru-RU" dirty="0">
                <a:solidFill>
                  <a:srgbClr val="C00000"/>
                </a:solidFill>
              </a:rPr>
              <a:t>МОГУ ПРЕДСТАВИТЬ РЕЗУЛЬТАТЫ ПРОЕКТНОЙ ДЕЯТЕЛЬНОСТИ ОБУЧАЮЩИХСЯ </a:t>
            </a:r>
            <a:r>
              <a:rPr lang="ru-RU" dirty="0">
                <a:solidFill>
                  <a:schemeClr val="tx1"/>
                </a:solidFill>
              </a:rPr>
              <a:t>(печатные работы детей на различных ресурсах, в том числе ресурсах сайта, их результаты участия в конференциях и </a:t>
            </a:r>
            <a:r>
              <a:rPr lang="ru-RU" dirty="0" err="1">
                <a:solidFill>
                  <a:schemeClr val="tx1"/>
                </a:solidFill>
              </a:rPr>
              <a:t>тд</a:t>
            </a:r>
            <a:r>
              <a:rPr lang="ru-RU" dirty="0">
                <a:solidFill>
                  <a:schemeClr val="tx1"/>
                </a:solidFill>
              </a:rPr>
              <a:t>.).</a:t>
            </a:r>
          </a:p>
          <a:p>
            <a:r>
              <a:rPr lang="ru-RU" dirty="0">
                <a:solidFill>
                  <a:schemeClr val="tx1"/>
                </a:solidFill>
              </a:rPr>
              <a:t>В нацпроекте «Молодежь и дети» есть ФП «Мы вместе», а в рамках него такие направления деятельности, </a:t>
            </a:r>
            <a:r>
              <a:rPr lang="ru-RU" sz="1400" i="1" dirty="0">
                <a:solidFill>
                  <a:schemeClr val="tx1"/>
                </a:solidFill>
              </a:rPr>
              <a:t>как   «проведение всероссийских, окружных и 	межрегиональных мероприятий патриотической 	направленности с участием детей и молодежи», и «реализация мероприятий, направленных на воспитание подрастающего поколения и формирование личности»: </a:t>
            </a:r>
            <a:r>
              <a:rPr lang="ru-RU" dirty="0">
                <a:solidFill>
                  <a:srgbClr val="C00000"/>
                </a:solidFill>
              </a:rPr>
              <a:t>МОГУ ВЫСТУПИТЬ СООРГАНИЗАТОРОМ ОДНОГО ИЗ ПОДОБНЫХ МЕРОПРИЯТИЙ, МОГУ ВОВЛЕЧЬ ОПРЕДЕЛЕННЫЙ ПРОЦЕНТ ОБУЧАЮЩИХСЯ В ТАКОВЫЕ МЕРОПРИЯТИЯ</a:t>
            </a:r>
            <a:r>
              <a:rPr lang="ru-RU" i="1" dirty="0">
                <a:solidFill>
                  <a:srgbClr val="C00000"/>
                </a:solidFill>
              </a:rPr>
              <a:t>        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0704" y="305272"/>
            <a:ext cx="6255784" cy="644127"/>
          </a:xfrm>
        </p:spPr>
        <p:txBody>
          <a:bodyPr/>
          <a:lstStyle/>
          <a:p>
            <a:r>
              <a:rPr lang="ru-RU" sz="2400" b="1" dirty="0"/>
              <a:t>1. Умение использовать новую (современную) информацию в преподаваемой дисциплине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96221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43490CD-9C1D-4583-AD60-EE279281CBC4}"/>
              </a:ext>
            </a:extLst>
          </p:cNvPr>
          <p:cNvSpPr txBox="1"/>
          <p:nvPr/>
        </p:nvSpPr>
        <p:spPr>
          <a:xfrm>
            <a:off x="405384" y="1258349"/>
            <a:ext cx="11362944" cy="12003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Технология — </a:t>
            </a:r>
            <a:r>
              <a:rPr lang="ru-RU" i="1" dirty="0"/>
              <a:t>это совокупность методов и инструментов для достижения желаемого результата, в широком смысле — применение научного знания для решения практических задач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Технология включает в себя </a:t>
            </a:r>
            <a:r>
              <a:rPr lang="ru-RU" dirty="0">
                <a:solidFill>
                  <a:srgbClr val="C00000"/>
                </a:solidFill>
              </a:rPr>
              <a:t>способы работы, режимы работы, последовательность действий </a:t>
            </a:r>
            <a:r>
              <a:rPr lang="ru-RU" dirty="0"/>
              <a:t>— то есть отвечает на вопрос </a:t>
            </a:r>
            <a:r>
              <a:rPr lang="ru-RU" dirty="0">
                <a:solidFill>
                  <a:srgbClr val="C00000"/>
                </a:solidFill>
              </a:rPr>
              <a:t>«как, каким образом, с помощью чего» </a:t>
            </a:r>
            <a:r>
              <a:rPr lang="ru-RU" dirty="0"/>
              <a:t>можно что-либо сделать.</a:t>
            </a:r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BFDCF201-4A7F-464E-9F2C-0AD3AEC31067}"/>
              </a:ext>
            </a:extLst>
          </p:cNvPr>
          <p:cNvSpPr/>
          <p:nvPr/>
        </p:nvSpPr>
        <p:spPr>
          <a:xfrm>
            <a:off x="5087070" y="2458678"/>
            <a:ext cx="1117092" cy="557784"/>
          </a:xfrm>
          <a:prstGeom prst="downArrow">
            <a:avLst/>
          </a:prstGeom>
          <a:solidFill>
            <a:srgbClr val="EA64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9E9FDD-74D6-4585-B20F-C76E27586B91}"/>
              </a:ext>
            </a:extLst>
          </p:cNvPr>
          <p:cNvSpPr txBox="1"/>
          <p:nvPr/>
        </p:nvSpPr>
        <p:spPr>
          <a:xfrm>
            <a:off x="486560" y="3016462"/>
            <a:ext cx="1128176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Показать, </a:t>
            </a:r>
            <a:r>
              <a:rPr lang="ru-RU" sz="1600" dirty="0">
                <a:solidFill>
                  <a:srgbClr val="C00000"/>
                </a:solidFill>
              </a:rPr>
              <a:t>как используемые технологии создают условия для индивидуального обучения </a:t>
            </a:r>
            <a:r>
              <a:rPr lang="ru-RU" sz="1600" dirty="0"/>
              <a:t>— с помощью создаваемых  онлайн-платформ  МОГУ учитывать особенности и потребности каждого ученика, ПРЕДЛАГАТЬ персонализированные задания и материалы, СОЗДАТЬ банк творческих работ учеников;</a:t>
            </a:r>
          </a:p>
          <a:p>
            <a:r>
              <a:rPr lang="ru-RU" sz="1600" dirty="0"/>
              <a:t>… </a:t>
            </a:r>
            <a:r>
              <a:rPr lang="ru-RU" sz="1600" dirty="0">
                <a:solidFill>
                  <a:srgbClr val="C00000"/>
                </a:solidFill>
              </a:rPr>
              <a:t>как интерактивные и мультимедийные ресурсы делают процесс обучения более живым и насыщенным </a:t>
            </a:r>
            <a:r>
              <a:rPr lang="ru-RU" sz="1600" dirty="0"/>
              <a:t>— например, использование видеоуроков и симуляторов (например, деловое письмо нужно уметь составлять любому человеку: составить претензию, предложить услуги, составить резюме и </a:t>
            </a:r>
            <a:r>
              <a:rPr lang="ru-RU" sz="1600" dirty="0" err="1"/>
              <a:t>пр</a:t>
            </a:r>
            <a:r>
              <a:rPr lang="ru-RU" sz="1600" dirty="0"/>
              <a:t>) позволяет студентам не просто изучать  материал, но и применять их на практике;</a:t>
            </a:r>
          </a:p>
          <a:p>
            <a:r>
              <a:rPr lang="ru-RU" sz="1600" dirty="0"/>
              <a:t>… </a:t>
            </a:r>
            <a:r>
              <a:rPr lang="ru-RU" sz="1600" dirty="0">
                <a:solidFill>
                  <a:srgbClr val="C00000"/>
                </a:solidFill>
              </a:rPr>
              <a:t>как ИТ-инструменты расширяют возможности для мониторинга и оценки учебных достижений </a:t>
            </a:r>
            <a:r>
              <a:rPr lang="ru-RU" sz="1600" dirty="0"/>
              <a:t>— МОГУ использовать специализированные платформы для тестирования, давая себе как учителю и учащимся средства для контроля и самоконтроля за прогрессом и результатами обучения;</a:t>
            </a:r>
          </a:p>
          <a:p>
            <a:r>
              <a:rPr lang="ru-RU" sz="1600" dirty="0"/>
              <a:t>… </a:t>
            </a:r>
            <a:r>
              <a:rPr lang="ru-RU" sz="1600" dirty="0">
                <a:solidFill>
                  <a:srgbClr val="C00000"/>
                </a:solidFill>
              </a:rPr>
              <a:t>как использование исследовательских технологий обучения позволяют обучающимся достигать результатов </a:t>
            </a:r>
            <a:r>
              <a:rPr lang="ru-RU" sz="1600" dirty="0"/>
              <a:t>в проектно-исследовательской деятельности (от простого участия в конференциях и фестивалях до призовых мест в них)</a:t>
            </a:r>
            <a:r>
              <a:rPr lang="en-US" sz="1600" dirty="0"/>
              <a:t> </a:t>
            </a:r>
            <a:r>
              <a:rPr lang="en-US" sz="1600" dirty="0">
                <a:hlinkClick r:id="rId2"/>
              </a:rPr>
              <a:t>https://kiro46.ru/napravleniya-deyatelnosti-instituta/konkursnoe-dvizhenie-v-kurskoj-oblasti/spo-konkursy.html</a:t>
            </a:r>
            <a:endParaRPr lang="ru-RU" sz="1600" dirty="0"/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2184" y="251982"/>
            <a:ext cx="5434413" cy="644127"/>
          </a:xfrm>
        </p:spPr>
        <p:txBody>
          <a:bodyPr/>
          <a:lstStyle/>
          <a:p>
            <a:r>
              <a:rPr lang="ru-RU" sz="2800" b="1" dirty="0"/>
              <a:t>2.  КАК представить владение технологиями обучения?</a:t>
            </a:r>
            <a:br>
              <a:rPr lang="ru-RU" sz="2800" b="1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9978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6B27AD-3328-458F-AC42-D2B71A8DE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134224"/>
            <a:ext cx="6100420" cy="796887"/>
          </a:xfrm>
        </p:spPr>
        <p:txBody>
          <a:bodyPr/>
          <a:lstStyle/>
          <a:p>
            <a:pPr algn="ctr"/>
            <a:r>
              <a:rPr lang="ru-RU" sz="2400" dirty="0"/>
              <a:t>Конкурсы для обучающихся, где можно представлять свои проектные и исследовательские работы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B7C659B-16AE-48DC-AED8-3CCAD83777C7}"/>
              </a:ext>
            </a:extLst>
          </p:cNvPr>
          <p:cNvGraphicFramePr>
            <a:graphicFrameLocks noGrp="1"/>
          </p:cNvGraphicFramePr>
          <p:nvPr/>
        </p:nvGraphicFramePr>
        <p:xfrm>
          <a:off x="872455" y="1325461"/>
          <a:ext cx="10041619" cy="48271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7662">
                  <a:extLst>
                    <a:ext uri="{9D8B030D-6E8A-4147-A177-3AD203B41FA5}">
                      <a16:colId xmlns:a16="http://schemas.microsoft.com/office/drawing/2014/main" val="3698928873"/>
                    </a:ext>
                  </a:extLst>
                </a:gridCol>
                <a:gridCol w="3044208">
                  <a:extLst>
                    <a:ext uri="{9D8B030D-6E8A-4147-A177-3AD203B41FA5}">
                      <a16:colId xmlns:a16="http://schemas.microsoft.com/office/drawing/2014/main" val="2030542839"/>
                    </a:ext>
                  </a:extLst>
                </a:gridCol>
                <a:gridCol w="4259749">
                  <a:extLst>
                    <a:ext uri="{9D8B030D-6E8A-4147-A177-3AD203B41FA5}">
                      <a16:colId xmlns:a16="http://schemas.microsoft.com/office/drawing/2014/main" val="3048770940"/>
                    </a:ext>
                  </a:extLst>
                </a:gridCol>
              </a:tblGrid>
              <a:tr h="366392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VII Международный конкурс исследовательских работ школьников «Research Start» 2025/202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6 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65" marR="32965" marT="16482" marB="16482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hlinkClick r:id="rId3"/>
                        </a:rPr>
                        <a:t>https://eee-science.ru/mezhdunarodnyy-konkurs-research-start-2025-26/</a:t>
                      </a:r>
                      <a:endParaRPr lang="ru-RU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65" marR="32965" marT="16482" marB="16482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200" dirty="0">
                          <a:effectLst/>
                        </a:rPr>
                        <a:t>Интеграция с ЕПГУ:</a:t>
                      </a:r>
                    </a:p>
                    <a:p>
                      <a:pPr marL="342900" marR="0" lvl="0" indent="-342900" algn="just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0" algn="l"/>
                        </a:tabLst>
                      </a:pPr>
                      <a:r>
                        <a:rPr lang="ru-RU" sz="1200" dirty="0">
                          <a:effectLst/>
                        </a:rPr>
                        <a:t>Обеспечена интеграция федеральной государственной информационной системы «Единая система идентификации и аутентификации в инфраструктуре, обеспечивающей информационно-технологическое взаимодействие информационных систем, используемых для предоставления государственных и  муниципальных услуг в </a:t>
                      </a:r>
                      <a:r>
                        <a:rPr lang="ru-RU" sz="1200" dirty="0" err="1">
                          <a:effectLst/>
                        </a:rPr>
                        <a:t>электронно</a:t>
                      </a:r>
                      <a:r>
                        <a:rPr lang="ru-RU" sz="1200" dirty="0">
                          <a:effectLst/>
                        </a:rPr>
                        <a:t> форме» (ЕПГУ) и Государственного информационного ресурса о лицах, проявивших выдающиеся способности.</a:t>
                      </a:r>
                    </a:p>
                    <a:p>
                      <a:pPr marL="342900" marR="0" lvl="0" indent="-342900" algn="just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0" algn="l"/>
                        </a:tabLst>
                      </a:pPr>
                      <a:r>
                        <a:rPr lang="ru-RU" sz="1200" dirty="0">
                          <a:effectLst/>
                        </a:rPr>
                        <a:t>Обучающиеся могут получить сведения о своих достижениях, содержащихся в Государственном информационном ресурсе о лицах, проявивших выдающиеся способности, в своем личном кабинете на портале Госуслуги и использовать их при подаче документов в вузы.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65" marR="32965" marT="16482" marB="16482"/>
                </a:tc>
                <a:extLst>
                  <a:ext uri="{0D108BD9-81ED-4DB2-BD59-A6C34878D82A}">
                    <a16:rowId xmlns:a16="http://schemas.microsoft.com/office/drawing/2014/main" val="2888870639"/>
                  </a:ext>
                </a:extLst>
              </a:tr>
              <a:tr h="675869">
                <a:tc>
                  <a:txBody>
                    <a:bodyPr/>
                    <a:lstStyle/>
                    <a:p>
                      <a:pPr algn="just" fontAlgn="base"/>
                      <a:r>
                        <a:rPr lang="ru-RU" sz="1200" dirty="0">
                          <a:effectLst/>
                        </a:rPr>
                        <a:t>Всероссийские конференции для школьников и студентов 2025 – 2026 учебном году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65" marR="32965" marT="16482" marB="16482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hlinkClick r:id="rId4"/>
                        </a:rPr>
                        <a:t>https://</a:t>
                      </a:r>
                      <a:r>
                        <a:rPr lang="ru-RU" sz="1200" dirty="0" err="1">
                          <a:effectLst/>
                          <a:hlinkClick r:id="rId4"/>
                        </a:rPr>
                        <a:t>педпроект.рф</a:t>
                      </a:r>
                      <a:r>
                        <a:rPr lang="ru-RU" sz="1200" dirty="0">
                          <a:effectLst/>
                          <a:hlinkClick r:id="rId4"/>
                        </a:rPr>
                        <a:t>/конференции-школьников-студентов/</a:t>
                      </a:r>
                      <a:endParaRPr lang="ru-RU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65" marR="32965" marT="16482" marB="16482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 оргвзносом, перечень по направлениям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65" marR="32965" marT="16482" marB="16482"/>
                </a:tc>
                <a:extLst>
                  <a:ext uri="{0D108BD9-81ED-4DB2-BD59-A6C34878D82A}">
                    <a16:rowId xmlns:a16="http://schemas.microsoft.com/office/drawing/2014/main" val="586636696"/>
                  </a:ext>
                </a:extLst>
              </a:tr>
              <a:tr h="35572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Конкурсы исследовательских работ «Исследователь»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65" marR="32965" marT="16482" marB="16482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hlinkClick r:id="rId5"/>
                        </a:rPr>
                        <a:t>https://issledovatel.pro/konkursy/</a:t>
                      </a:r>
                      <a:endParaRPr lang="en-US" sz="12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65" marR="32965" marT="16482" marB="16482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Представлен перечень конкурсов по направлениям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65" marR="32965" marT="16482" marB="16482"/>
                </a:tc>
                <a:extLst>
                  <a:ext uri="{0D108BD9-81ED-4DB2-BD59-A6C34878D82A}">
                    <a16:rowId xmlns:a16="http://schemas.microsoft.com/office/drawing/2014/main" val="28901332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7927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105332-23FD-4386-973E-2A893C28870F}"/>
              </a:ext>
            </a:extLst>
          </p:cNvPr>
          <p:cNvSpPr txBox="1"/>
          <p:nvPr/>
        </p:nvSpPr>
        <p:spPr>
          <a:xfrm>
            <a:off x="671802" y="1307654"/>
            <a:ext cx="1089661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 - создание учебно-методических комплексов по дисциплинам (их обязательное размещение на ресурсе или опыт работы с ними); 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методическая разработка  в одном из вариантов (методика изучения отдельной темы, раздела, сценарии занятий, представленные как опыт на ресурсе, в печатном издании);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активное участие в деятельности </a:t>
            </a:r>
            <a:r>
              <a:rPr lang="ru-RU" sz="1600" dirty="0" err="1"/>
              <a:t>стажировочных</a:t>
            </a:r>
            <a:r>
              <a:rPr lang="ru-RU" sz="1600" dirty="0"/>
              <a:t> площадок;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написание статей;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участие в профессиональных конкурсах;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ведение профессионального блога, странички на сайте, собственного сайта;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руководство секцией студенческого НОУ;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участие (наличие сертификата, выписки) в профессиональной диагностике;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выполнение функции наставника для коллег своего учреждения или иных учреждений;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разработка собственных методических рекомендаций для студентов (по выполнению практических работ, подготовки к занятиям: урокам-практикам, урокам-исследованиям, составление экзаменационных билетов, тестов и пр.), коллег;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участие в профессиональных сетевых сообществах;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работа в жюри конкурсов;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рецензирование материалов;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организация предметно-тематических недель (в составе группы или индивидуально), проведение олимпиад, творческих вечеров;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подбор и инициирование участия студентов в тематических олимпиадах : </a:t>
            </a:r>
            <a:r>
              <a:rPr lang="en-US" sz="1600" dirty="0">
                <a:hlinkClick r:id="rId2"/>
              </a:rPr>
              <a:t>https://vsekonkursy.ru/konkursy-dlya-studentov</a:t>
            </a:r>
            <a:endParaRPr lang="ru-RU" sz="1600" dirty="0"/>
          </a:p>
          <a:p>
            <a:pPr marL="285750" indent="-285750">
              <a:buFontTx/>
              <a:buChar char="-"/>
            </a:pP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48136" y="0"/>
            <a:ext cx="5434413" cy="644127"/>
          </a:xfrm>
        </p:spPr>
        <p:txBody>
          <a:bodyPr/>
          <a:lstStyle/>
          <a:p>
            <a:r>
              <a:rPr lang="ru-RU" sz="2800" b="1" dirty="0"/>
              <a:t>3. Методическая и цифровая грамотность учителя может быть представлена следующим образом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87471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1B10-6F7C-49B2-AB60-E46A7234D1A6}"/>
              </a:ext>
            </a:extLst>
          </p:cNvPr>
          <p:cNvSpPr txBox="1"/>
          <p:nvPr/>
        </p:nvSpPr>
        <p:spPr>
          <a:xfrm>
            <a:off x="304800" y="1245637"/>
            <a:ext cx="1156373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/>
              <a:t>разработка вспомогательных карточек, памяток, пособий, цифровых тренажеров </a:t>
            </a:r>
          </a:p>
          <a:p>
            <a:r>
              <a:rPr lang="ru-RU" dirty="0"/>
              <a:t>для слабо успевающих обучающихся или обучающихся, имеющих особенности по состоянию здоровья, с обязательным размещением на официальном сайте ОО либо ином официально используемом для обучения ресурсе;</a:t>
            </a:r>
          </a:p>
          <a:p>
            <a:r>
              <a:rPr lang="ru-RU" dirty="0"/>
              <a:t>- записи собственных </a:t>
            </a:r>
            <a:r>
              <a:rPr lang="ru-RU" dirty="0" err="1"/>
              <a:t>видеозанятий</a:t>
            </a:r>
            <a:r>
              <a:rPr lang="ru-RU" dirty="0"/>
              <a:t> для студентов длительно болеющих, выезжающих на соревнования и </a:t>
            </a:r>
            <a:r>
              <a:rPr lang="ru-RU" dirty="0" err="1"/>
              <a:t>пр</a:t>
            </a:r>
            <a:r>
              <a:rPr lang="ru-RU" dirty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/>
              <a:t>вовлечение мотивированных и успешных в предмете студентов в онлайн-олимпиады для студентов СПО. </a:t>
            </a:r>
          </a:p>
          <a:p>
            <a:r>
              <a:rPr lang="ru-RU" dirty="0"/>
              <a:t>Например, </a:t>
            </a:r>
            <a:r>
              <a:rPr lang="en-US" sz="1400" dirty="0">
                <a:hlinkClick r:id="rId2"/>
              </a:rPr>
              <a:t>https://solncesvet.ru/olimpiada/po-rysskomy-yaziky/russkii-iazyk-dlia-studentov-test/?ysclid=mgzgmodddk887905301</a:t>
            </a:r>
            <a:r>
              <a:rPr lang="ru-RU" sz="1400" dirty="0"/>
              <a:t> ;                                                                         </a:t>
            </a:r>
            <a:r>
              <a:rPr lang="en-US" sz="1400" dirty="0">
                <a:hlinkClick r:id="rId3"/>
              </a:rPr>
              <a:t>https://orientir-edu.ru/students/general/rus/</a:t>
            </a:r>
            <a:endParaRPr lang="ru-RU" sz="1400" dirty="0"/>
          </a:p>
          <a:p>
            <a:endParaRPr lang="ru-RU" sz="1400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2641EC-AEE9-4CC2-8D22-F3B049D2F0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559" y="3535382"/>
            <a:ext cx="4093194" cy="23992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DF7C55-9359-4EE4-AF62-B38C28B15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7535" y="3311002"/>
            <a:ext cx="5030952" cy="284798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67171" y="128364"/>
            <a:ext cx="5729164" cy="644127"/>
          </a:xfrm>
        </p:spPr>
        <p:txBody>
          <a:bodyPr/>
          <a:lstStyle/>
          <a:p>
            <a:r>
              <a:rPr lang="ru-RU" sz="3600" dirty="0"/>
              <a:t>4. Работа с разным контингентом обучающихся</a:t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98609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86B64A4-FFF3-4CEA-A05B-8C5973614362}"/>
              </a:ext>
            </a:extLst>
          </p:cNvPr>
          <p:cNvSpPr txBox="1"/>
          <p:nvPr/>
        </p:nvSpPr>
        <p:spPr>
          <a:xfrm>
            <a:off x="3974673" y="2350008"/>
            <a:ext cx="694214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КУДА МОЖНО ВЫЛОЖИТЬ</a:t>
            </a:r>
          </a:p>
          <a:p>
            <a:pPr algn="ctr"/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СВОЕ ПОРТФОЛИО</a:t>
            </a:r>
          </a:p>
          <a:p>
            <a:pPr algn="ctr"/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• http://nsportal.ru/ Социальная сеть работников образования</a:t>
            </a:r>
          </a:p>
          <a:p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• http://www.proshkolu.ru/ Интернет-портал</a:t>
            </a:r>
          </a:p>
          <a:p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• http://www.openclass.ru/ Сетевые образовательные сообщества</a:t>
            </a:r>
          </a:p>
          <a:p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• http://pedsovet.org/ Всероссийский интернет-педсовет</a:t>
            </a:r>
          </a:p>
          <a:p>
            <a:pPr algn="ctr"/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3072" y="199039"/>
            <a:ext cx="5434413" cy="644127"/>
          </a:xfrm>
        </p:spPr>
        <p:txBody>
          <a:bodyPr/>
          <a:lstStyle/>
          <a:p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А если пойти дальше…</a:t>
            </a:r>
            <a:b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78" y="2425959"/>
            <a:ext cx="2816290" cy="281629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64110" y="1577264"/>
            <a:ext cx="7849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СОЗДАЕМ ЭЛЕКТРОННОЕ ПОРТФОЛИО И РАЗМЕЩАЕМ ЕГО</a:t>
            </a:r>
          </a:p>
        </p:txBody>
      </p:sp>
    </p:spTree>
    <p:extLst>
      <p:ext uri="{BB962C8B-B14F-4D97-AF65-F5344CB8AC3E}">
        <p14:creationId xmlns:p14="http://schemas.microsoft.com/office/powerpoint/2010/main" val="1332764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7A5366-7980-4C60-B32A-F6B03887F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15" y="1640633"/>
            <a:ext cx="6211614" cy="40209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09B6E4-BB32-400C-BA5A-DCCB9D627746}"/>
              </a:ext>
            </a:extLst>
          </p:cNvPr>
          <p:cNvSpPr txBox="1"/>
          <p:nvPr/>
        </p:nvSpPr>
        <p:spPr>
          <a:xfrm>
            <a:off x="6799336" y="2199288"/>
            <a:ext cx="5114730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rgbClr val="FF0000"/>
                </a:solidFill>
              </a:rPr>
              <a:t>Netfolio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- это инструментальное средство для создания электронного портфолио преподавателя, разработанное компанией</a:t>
            </a:r>
          </a:p>
          <a:p>
            <a:pPr algn="ctr"/>
            <a:r>
              <a:rPr lang="ru-RU" dirty="0"/>
              <a:t>«e-</a:t>
            </a:r>
            <a:r>
              <a:rPr lang="ru-RU" dirty="0" err="1"/>
              <a:t>Publish</a:t>
            </a:r>
            <a:r>
              <a:rPr lang="ru-RU" dirty="0"/>
              <a:t>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09663" y="4545793"/>
            <a:ext cx="1961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http://edusite.ru/</a:t>
            </a:r>
            <a:r>
              <a:rPr lang="ru-RU" dirty="0"/>
              <a:t>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17101" y="5180133"/>
            <a:ext cx="1954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4"/>
              </a:rPr>
              <a:t>http://netfolio.ru/</a:t>
            </a:r>
            <a:r>
              <a:rPr lang="ru-RU" dirty="0"/>
              <a:t>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05482" y="4349851"/>
            <a:ext cx="1398037" cy="139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30336"/>
      </p:ext>
    </p:extLst>
  </p:cSld>
  <p:clrMapOvr>
    <a:masterClrMapping/>
  </p:clrMapOvr>
</p:sld>
</file>

<file path=ppt/theme/theme1.xml><?xml version="1.0" encoding="utf-8"?>
<a:theme xmlns:a="http://schemas.openxmlformats.org/drawingml/2006/main" name="Стандарт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КИРО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1316</Words>
  <Application>Microsoft Office PowerPoint</Application>
  <PresentationFormat>Широкоэкранный</PresentationFormat>
  <Paragraphs>113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Arial</vt:lpstr>
      <vt:lpstr>Trebuchet MS</vt:lpstr>
      <vt:lpstr>Akrobat Bold</vt:lpstr>
      <vt:lpstr>Roboto</vt:lpstr>
      <vt:lpstr>Symbol</vt:lpstr>
      <vt:lpstr>Calibri Light</vt:lpstr>
      <vt:lpstr>PT Serif</vt:lpstr>
      <vt:lpstr>Calibri</vt:lpstr>
      <vt:lpstr>Muller Regular</vt:lpstr>
      <vt:lpstr>Muller Bold</vt:lpstr>
      <vt:lpstr>Стандартное оформление</vt:lpstr>
      <vt:lpstr>Оформление КИРО</vt:lpstr>
      <vt:lpstr>Подготовка к аттестации преподавателя СПО  или как себя представить</vt:lpstr>
      <vt:lpstr>ПОДГОТОВКА К АТТЕСТАЦИИ</vt:lpstr>
      <vt:lpstr>1. Умение использовать новую (современную) информацию в преподаваемой дисциплине</vt:lpstr>
      <vt:lpstr>2.  КАК представить владение технологиями обучения? </vt:lpstr>
      <vt:lpstr>Конкурсы для обучающихся, где можно представлять свои проектные и исследовательские работы</vt:lpstr>
      <vt:lpstr>3. Методическая и цифровая грамотность учителя может быть представлена следующим образом</vt:lpstr>
      <vt:lpstr>4. Работа с разным контингентом обучающихся </vt:lpstr>
      <vt:lpstr>А если пойти дальше… </vt:lpstr>
      <vt:lpstr>Презентация PowerPoint</vt:lpstr>
      <vt:lpstr>Обязанности управленческой команды по подготовке преподавателя к аттестации</vt:lpstr>
      <vt:lpstr>Пример зрелого подхода к разработке кадровой политики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KiroPC</dc:creator>
  <cp:lastModifiedBy>79606747008</cp:lastModifiedBy>
  <cp:revision>24</cp:revision>
  <cp:lastPrinted>2025-10-28T06:54:01Z</cp:lastPrinted>
  <dcterms:created xsi:type="dcterms:W3CDTF">2025-01-14T06:36:02Z</dcterms:created>
  <dcterms:modified xsi:type="dcterms:W3CDTF">2025-10-28T07:10:14Z</dcterms:modified>
</cp:coreProperties>
</file>